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:notes"/>
          <p:cNvSpPr/>
          <p:nvPr>
            <p:ph idx="2" type="sldImg"/>
          </p:nvPr>
        </p:nvSpPr>
        <p:spPr>
          <a:xfrm>
            <a:off x="1143000" y="695325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0:notes"/>
          <p:cNvSpPr/>
          <p:nvPr>
            <p:ph idx="2" type="sldImg"/>
          </p:nvPr>
        </p:nvSpPr>
        <p:spPr>
          <a:xfrm>
            <a:off x="-14225587" y="-11796712"/>
            <a:ext cx="16651287" cy="1249044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30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9:notes"/>
          <p:cNvSpPr/>
          <p:nvPr>
            <p:ph idx="2" type="sldImg"/>
          </p:nvPr>
        </p:nvSpPr>
        <p:spPr>
          <a:xfrm>
            <a:off x="-14225587" y="-11796712"/>
            <a:ext cx="16651287" cy="1249044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p19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:notes"/>
          <p:cNvSpPr/>
          <p:nvPr>
            <p:ph idx="2" type="sldImg"/>
          </p:nvPr>
        </p:nvSpPr>
        <p:spPr>
          <a:xfrm>
            <a:off x="-14225587" y="-11796712"/>
            <a:ext cx="16651287" cy="1249044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22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4:notes"/>
          <p:cNvSpPr/>
          <p:nvPr>
            <p:ph idx="2" type="sldImg"/>
          </p:nvPr>
        </p:nvSpPr>
        <p:spPr>
          <a:xfrm>
            <a:off x="-14225587" y="-11796712"/>
            <a:ext cx="16651287" cy="1249044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24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/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:notes"/>
          <p:cNvSpPr/>
          <p:nvPr>
            <p:ph idx="2" type="sldImg"/>
          </p:nvPr>
        </p:nvSpPr>
        <p:spPr>
          <a:xfrm>
            <a:off x="-14225587" y="-11796712"/>
            <a:ext cx="16651287" cy="1249044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26:notes"/>
          <p:cNvSpPr txBox="1"/>
          <p:nvPr>
            <p:ph idx="1" type="body"/>
          </p:nvPr>
        </p:nvSpPr>
        <p:spPr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text nad obsahem" type="txOverObj">
  <p:cSld name="TEXT_OVER_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/>
        </p:nvSpPr>
        <p:spPr>
          <a:xfrm>
            <a:off x="687387" y="330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014"/>
              </a:buClr>
              <a:buFont typeface="Arial"/>
              <a:buNone/>
            </a:pPr>
            <a:r>
              <a:rPr b="1" i="0" lang="en-US" sz="48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  <a:t>Zkušenosti zastupitelky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484312" y="4500562"/>
            <a:ext cx="6400800" cy="1757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pro Zelenou akademii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Olga Pavlíčková a Pavla Brady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06060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Olomouc, 1. listopad 2014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0400" y="1979612"/>
            <a:ext cx="5629275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Práce v opozici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457200" y="1412875"/>
            <a:ext cx="8229600" cy="471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Pravidelné informace – zprávy, blogy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Komunikujte všemi možnými kanály (webovky, facebook, youtube)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Budování a udržování sítě podporovatelů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Nezapomeňte na osobní kontakt!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Navrhujte body na jednání zastupitelstva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Naučte se jednací řád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Zapojte se do práce komisí rady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 výborů zastupitelstva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Navrhujte zřízení pracovních skupin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Staňte se členy pracovních skupin</a:t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962" y="3860800"/>
            <a:ext cx="2952750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014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  <a:t>A nezapomeňte!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457200" y="1600200"/>
            <a:ext cx="8229600" cy="820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„Nebát se a nekrást!“ ☺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/>
        <p:spPr>
          <a:xfrm>
            <a:off x="1619250" y="2420937"/>
            <a:ext cx="5761037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idx="4294967295" type="title"/>
          </p:nvPr>
        </p:nvSpPr>
        <p:spPr>
          <a:xfrm>
            <a:off x="755650" y="5229225"/>
            <a:ext cx="7772400" cy="936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014"/>
              </a:buClr>
              <a:buFont typeface="Arial"/>
              <a:buNone/>
            </a:pPr>
            <a:r>
              <a:rPr b="1" i="0" lang="en-US" sz="40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  <a:t>Statutární město Opava</a:t>
            </a:r>
            <a:br>
              <a:rPr b="1" i="0" lang="en-US" sz="40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404812"/>
            <a:ext cx="7920037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539750" y="333375"/>
            <a:ext cx="814705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014"/>
              </a:buClr>
              <a:buFont typeface="Arial"/>
              <a:buNone/>
            </a:pPr>
            <a:r>
              <a:rPr b="1" i="0" lang="en-US" sz="40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  <a:t>Co vedlo k úspěchu </a:t>
            </a:r>
            <a:br>
              <a:rPr b="1" i="0" lang="en-US" sz="40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  <a:t>ve volbách 2010?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457200" y="1484312"/>
            <a:ext cx="4546600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Opoziční práce Pavly Brady: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pojmenování konkrétních problémů a kauz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pravidelné zprávy ze zastupitelstva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vystupování v médiích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spolupráce s občanskými sdruženími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vytvoření sítě podporovatelů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Volební kampaň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Volební noviny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Setkávání s voliči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4512" y="1484312"/>
            <a:ext cx="2808287" cy="4681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014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  <a:t>Jsme v koalici!</a:t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457200" y="1600200"/>
            <a:ext cx="8229600" cy="218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Cíle a kompetence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Pravidla vyjednávání (koaliční schůzky klubů + vedení klubů)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3284537"/>
            <a:ext cx="7127875" cy="3024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014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  <a:t>Naše kompetence</a:t>
            </a:r>
            <a:endParaRPr/>
          </a:p>
        </p:txBody>
      </p:sp>
      <p:sp>
        <p:nvSpPr>
          <p:cNvPr id="125" name="Google Shape;125;p18"/>
          <p:cNvSpPr txBox="1"/>
          <p:nvPr>
            <p:ph idx="4294967295" type="body"/>
          </p:nvPr>
        </p:nvSpPr>
        <p:spPr>
          <a:xfrm>
            <a:off x="457200" y="1268412"/>
            <a:ext cx="8229600" cy="51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Majetek města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Sociální věci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Příspěvkové a obchodní organizace města 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(divadlo, kulturní organizace, knihovna, Seniorcentrum, 	technické služby, dopravní podnik, městské lesy, pila, 	fotbalový a basketbalový klub)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Rozvoj a strategické plánování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Hlavní architekt a územní plánování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Životní prostředí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11 věcí, které se povedly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457200" y="1196975"/>
            <a:ext cx="8229600" cy="5111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Otevřenost radnice a zapojení občanů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(videozáznamy zastupitelstev, zveřejňování smluv, rozklikávací rozpočet, otevřené zakázky – vše na profilu zadavatele, pravidelná setkání vedení města  s občany, kulaté stoly, zapojení do sítě Zdravých měst, podněty občanů přes SMS a web)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Stabilizace finanční situace města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Snižování provozních nákladů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(společné nákupy energií a dalších komodit pro město a jeho organizace; energetický management)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Elektronické aukce nákupů energií pro občany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3429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11 věcí, které se povedly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457200" y="1268412"/>
            <a:ext cx="8229600" cy="485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Zateplení škol a bytových domů v majetku města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Dostupné bydlení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koncepce sociálního bydlení, nová bytová politika vč. vyčlenění sociálních bytů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Sociální oblast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transparentní rozdělování sociálních grantů, zavedení monitoringu kvality služeb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Transparentní a efektivní financování sportu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Zavedení grantů EVVO, zelené úřadování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Farmářské trhy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podnikání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setkání Business Heroes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idx="4294967295"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B014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rgbClr val="44B014"/>
                </a:solidFill>
                <a:latin typeface="Arial"/>
                <a:ea typeface="Arial"/>
                <a:cs typeface="Arial"/>
                <a:sym typeface="Arial"/>
              </a:rPr>
              <a:t>Práce klubu zastupitelů</a:t>
            </a:r>
            <a:endParaRPr/>
          </a:p>
        </p:txBody>
      </p:sp>
      <p:sp>
        <p:nvSpPr>
          <p:cNvPr id="146" name="Google Shape;146;p21"/>
          <p:cNvSpPr txBox="1"/>
          <p:nvPr>
            <p:ph idx="4294967295" type="body"/>
          </p:nvPr>
        </p:nvSpPr>
        <p:spPr>
          <a:xfrm>
            <a:off x="457200" y="1600200"/>
            <a:ext cx="4186237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Zvolte si vedení klubu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Stanovte si pravidla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Dělejte zápisy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Zřiďte si finanční fond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ymbol"/>
              <a:buChar char="❖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Rozdělte si oblasti, určete si garanty</a:t>
            </a:r>
            <a:endParaRPr/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3437" y="1341437"/>
            <a:ext cx="4105275" cy="447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Práce v koalici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457200" y="1268412"/>
            <a:ext cx="8229600" cy="4857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Vymezení kompetencí, nastavení pravidel fungování s koaličními partnery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Realizace bodů volebního programu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Argumenty na podporu předkládaných bodů, příprava na možné protiargumenty opozice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Rozdělit si práci a vystupování na zastupitelstvu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Komunikace s občany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Publicita výsledků!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5325" y="4437062"/>
            <a:ext cx="4098925" cy="2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