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6858000" cx="9144000"/>
  <p:notesSz cx="9926625" cy="6797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456362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622925" y="6456362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6" name="Google Shape;86;p14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:notes"/>
          <p:cNvSpPr txBox="1"/>
          <p:nvPr/>
        </p:nvSpPr>
        <p:spPr>
          <a:xfrm>
            <a:off x="5622925" y="6456362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/>
              <a:t>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5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6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8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9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0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1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2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3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3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4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5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5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6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6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7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7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8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8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9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9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0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0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1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41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2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42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3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43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4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44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4" name="Google Shape;104;p17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:notes"/>
          <p:cNvSpPr txBox="1"/>
          <p:nvPr/>
        </p:nvSpPr>
        <p:spPr>
          <a:xfrm>
            <a:off x="5622925" y="6456362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/>
              <a:t>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5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5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6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5" name="Google Shape;355;p46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46:notes"/>
          <p:cNvSpPr txBox="1"/>
          <p:nvPr/>
        </p:nvSpPr>
        <p:spPr>
          <a:xfrm>
            <a:off x="5622925" y="6456362"/>
            <a:ext cx="4302125" cy="339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r>
              <a:rPr lang="en-US"/>
              <a:t>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9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0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1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2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3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:notes"/>
          <p:cNvSpPr txBox="1"/>
          <p:nvPr>
            <p:ph idx="1" type="body"/>
          </p:nvPr>
        </p:nvSpPr>
        <p:spPr>
          <a:xfrm>
            <a:off x="992187" y="3228975"/>
            <a:ext cx="7942262" cy="3059112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4:notes"/>
          <p:cNvSpPr/>
          <p:nvPr>
            <p:ph idx="2" type="sldImg"/>
          </p:nvPr>
        </p:nvSpPr>
        <p:spPr>
          <a:xfrm>
            <a:off x="3263900" y="509587"/>
            <a:ext cx="3398837" cy="2549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/>
            </a:lvl1pPr>
            <a:lvl2pPr indent="0" lvl="1" marL="0" marR="0" rtl="0" algn="r">
              <a:buNone/>
              <a:defRPr/>
            </a:lvl2pPr>
            <a:lvl3pPr indent="0" lvl="2" marL="0" marR="0" rtl="0" algn="r">
              <a:buNone/>
              <a:defRPr/>
            </a:lvl3pPr>
            <a:lvl4pPr indent="0" lvl="3" marL="0" marR="0" rtl="0" algn="r">
              <a:buNone/>
              <a:defRPr/>
            </a:lvl4pPr>
            <a:lvl5pPr indent="0" lvl="4" marL="0" marR="0" rtl="0" algn="r">
              <a:buNone/>
              <a:defRPr/>
            </a:lvl5pPr>
            <a:lvl6pPr indent="0" lvl="5" marL="0" marR="0" rtl="0" algn="r">
              <a:buNone/>
              <a:defRPr/>
            </a:lvl6pPr>
            <a:lvl7pPr indent="0" lvl="6" marL="0" marR="0" rtl="0" algn="r">
              <a:buNone/>
              <a:defRPr/>
            </a:lvl7pPr>
            <a:lvl8pPr indent="0" lvl="7" marL="0" marR="0" rtl="0" algn="r">
              <a:buNone/>
              <a:defRPr/>
            </a:lvl8pPr>
            <a:lvl9pPr indent="0" lvl="8" marL="0" marR="0" rtl="0" algn="r">
              <a:buNone/>
              <a:defRPr/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p58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bezkorupce.cz/wp-content/uploads/2013/03/NSS-3049_2007-pravomoc-starosty.pdf" TargetMode="External"/><Relationship Id="rId4" Type="http://schemas.openxmlformats.org/officeDocument/2006/relationships/hyperlink" Target="http://www.bezkorupce.cz/wp-content/uploads/2013/03/US-721_2000-pravomoc-starosty.pdf" TargetMode="External"/><Relationship Id="rId5" Type="http://schemas.openxmlformats.org/officeDocument/2006/relationships/hyperlink" Target="http://p42" TargetMode="External"/><Relationship Id="rId6" Type="http://schemas.openxmlformats.org/officeDocument/2006/relationships/image" Target="../media/image2.jpg"/><Relationship Id="rId7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p117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bezkorupce.cz/wp-content/uploads/2011/10/priloha-7-rozsudek-KS-%C3%9Ast%C3%AD-nad-Labem.pdf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p94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bezkorupce.cz/wp-content/uploads/2011/10/narizeni_vlady_37_2003_s_prilohami.pdf" TargetMode="External"/><Relationship Id="rId4" Type="http://schemas.openxmlformats.org/officeDocument/2006/relationships/hyperlink" Target="http://p71" TargetMode="External"/><Relationship Id="rId11" Type="http://schemas.openxmlformats.org/officeDocument/2006/relationships/image" Target="../media/image1.jpg"/><Relationship Id="rId10" Type="http://schemas.openxmlformats.org/officeDocument/2006/relationships/image" Target="../media/image2.jpg"/><Relationship Id="rId9" Type="http://schemas.openxmlformats.org/officeDocument/2006/relationships/hyperlink" Target="http://p52" TargetMode="External"/><Relationship Id="rId5" Type="http://schemas.openxmlformats.org/officeDocument/2006/relationships/hyperlink" Target="http://p46" TargetMode="External"/><Relationship Id="rId6" Type="http://schemas.openxmlformats.org/officeDocument/2006/relationships/hyperlink" Target="http://p52" TargetMode="External"/><Relationship Id="rId7" Type="http://schemas.openxmlformats.org/officeDocument/2006/relationships/hyperlink" Target="http://p72" TargetMode="External"/><Relationship Id="rId8" Type="http://schemas.openxmlformats.org/officeDocument/2006/relationships/hyperlink" Target="http://p47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odvolani" TargetMode="External"/><Relationship Id="rId4" Type="http://schemas.openxmlformats.org/officeDocument/2006/relationships/hyperlink" Target="http://www.bezkorupce.cz/wp-content/uploads/2011/08/Pravo_na_informace_proklik_7b_odvolani.pdf" TargetMode="External"/><Relationship Id="rId9" Type="http://schemas.openxmlformats.org/officeDocument/2006/relationships/image" Target="../media/image1.jpg"/><Relationship Id="rId5" Type="http://schemas.openxmlformats.org/officeDocument/2006/relationships/hyperlink" Target="http://www.bezkorupce.cz/wp-content/uploads/2011/08/Pravo_na_informace_proklik_8_zaloba.pdf" TargetMode="External"/><Relationship Id="rId6" Type="http://schemas.openxmlformats.org/officeDocument/2006/relationships/hyperlink" Target="http://stiznost" TargetMode="External"/><Relationship Id="rId7" Type="http://schemas.openxmlformats.org/officeDocument/2006/relationships/hyperlink" Target="http://www.bezkorupce.cz/wp-content/uploads/2011/08/Pravo_na_informace_proklik_9_stiznost_necinnost.pdf" TargetMode="External"/><Relationship Id="rId8" Type="http://schemas.openxmlformats.org/officeDocument/2006/relationships/image" Target="../media/image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zamer_obce_prodat" TargetMode="External"/><Relationship Id="rId4" Type="http://schemas.openxmlformats.org/officeDocument/2006/relationships/hyperlink" Target="http://www.bezkorupce.cz/wp-content/uploads/2011/09/Proklik_4_zverejneni_zameru_prodat_majetek.pdf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starostoveprotransparentnost.cz/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bezkorupce.cz/" TargetMode="External"/><Relationship Id="rId4" Type="http://schemas.openxmlformats.org/officeDocument/2006/relationships/hyperlink" Target="http://www.starostoveprotransparentnost.cz/" TargetMode="External"/><Relationship Id="rId11" Type="http://schemas.openxmlformats.org/officeDocument/2006/relationships/image" Target="../media/image1.jpg"/><Relationship Id="rId10" Type="http://schemas.openxmlformats.org/officeDocument/2006/relationships/image" Target="../media/image2.jpg"/><Relationship Id="rId9" Type="http://schemas.openxmlformats.org/officeDocument/2006/relationships/hyperlink" Target="http://www.bezkorupce.cz/wp-content/uploads/2011/09/metodika_FINAL.pdf" TargetMode="External"/><Relationship Id="rId5" Type="http://schemas.openxmlformats.org/officeDocument/2006/relationships/hyperlink" Target="http://www.vsechnyzakazky.cz/" TargetMode="External"/><Relationship Id="rId6" Type="http://schemas.openxmlformats.org/officeDocument/2006/relationships/hyperlink" Target="http://www.hodnocenikraju.cz/" TargetMode="External"/><Relationship Id="rId7" Type="http://schemas.openxmlformats.org/officeDocument/2006/relationships/hyperlink" Target="http://www.bezkorupce.cz/e-knihovna/transparentni-samosprava/" TargetMode="External"/><Relationship Id="rId8" Type="http://schemas.openxmlformats.org/officeDocument/2006/relationships/hyperlink" Target="http://www.bezkorupce.cz/wp-content/uploads/2011/08/Osobni_odpovednost_verejnych_funkcionaru.pdf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bezkorupce.cz/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rozdil_mezi_vyhlaskou_a_narizenim" TargetMode="External"/><Relationship Id="rId4" Type="http://schemas.openxmlformats.org/officeDocument/2006/relationships/hyperlink" Target="http://vybory_zastupitelstva" TargetMode="External"/><Relationship Id="rId5" Type="http://schemas.openxmlformats.org/officeDocument/2006/relationships/hyperlink" Target="http://starosta" TargetMode="External"/><Relationship Id="rId6" Type="http://schemas.openxmlformats.org/officeDocument/2006/relationships/hyperlink" Target="http://rada_obce" TargetMode="External"/><Relationship Id="rId7" Type="http://schemas.openxmlformats.org/officeDocument/2006/relationships/image" Target="../media/image2.jpg"/><Relationship Id="rId8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rozdil_mezi_vyhlaskou_a_narizenim" TargetMode="External"/><Relationship Id="rId4" Type="http://schemas.openxmlformats.org/officeDocument/2006/relationships/hyperlink" Target="http://p105" TargetMode="External"/><Relationship Id="rId5" Type="http://schemas.openxmlformats.org/officeDocument/2006/relationships/hyperlink" Target="http://p84" TargetMode="External"/><Relationship Id="rId6" Type="http://schemas.openxmlformats.org/officeDocument/2006/relationships/hyperlink" Target="http://p102" TargetMode="External"/><Relationship Id="rId7" Type="http://schemas.openxmlformats.org/officeDocument/2006/relationships/image" Target="../media/image2.jpg"/><Relationship Id="rId8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zakonny_postup" TargetMode="External"/><Relationship Id="rId4" Type="http://schemas.openxmlformats.org/officeDocument/2006/relationships/hyperlink" Target="http://www.bezkorupce.cz/wp-content/uploads/2011/10/priloha-2-judik%C3%A1t-33-Cdo-1090-2008-postaveni-bytu-je-nabyti-nemovite-veci.pdf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p84" TargetMode="External"/><Relationship Id="rId4" Type="http://schemas.openxmlformats.org/officeDocument/2006/relationships/hyperlink" Target="http://www.bezkorupce.cz/nase-temata/rozhodovaci-procesy-obci/rozdil_mezi_vyhlaskou_a_narizenim" TargetMode="External"/><Relationship Id="rId5" Type="http://schemas.openxmlformats.org/officeDocument/2006/relationships/hyperlink" Target="http://p109" TargetMode="External"/><Relationship Id="rId6" Type="http://schemas.openxmlformats.org/officeDocument/2006/relationships/image" Target="../media/image2.jpg"/><Relationship Id="rId7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685800" y="836612"/>
            <a:ext cx="7772400" cy="1584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Kompetence a práva zastupitele </a:t>
            </a:r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358775" y="2905125"/>
            <a:ext cx="842645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r>
              <a:rPr b="0" i="0" lang="en-US" sz="36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Mgr. Andrea Kohoutková </a:t>
            </a:r>
            <a:endParaRPr b="0" i="0" sz="20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Praha , 8. listopadu 2014</a:t>
            </a:r>
            <a:endParaRPr/>
          </a:p>
        </p:txBody>
      </p:sp>
      <p:pic>
        <p:nvPicPr>
          <p:cNvPr descr="logo oziveni.jpg"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Pravomoci rady obce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457200" y="143986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zřizovat a zrušovat podle potřeby komise rady obce, jmenovat a odvolávat z funkce jejich předsedy a členy,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kontrolovat plnění úkolů obecním úřadem a komisemi v oblasti samostatné působnosti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stanovit celkový počet zaměstnanců obce v obecním úřadu a v organizačních složkách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ukládat pokuty ve věcech samostatné působnosti obce (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58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); tuto působnost může rada obce svěřit příslušnému odboru obecního úřadu zcela nebo zčásti,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přezkoumávat na základě podnětů opatření přijatá obecním úřadem v samostatné působnosti a komisemi,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rozhodovat o uzavírání nájemních smluv a smluv o výpůjčce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tuto působnost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může rada obce svěřit příslušnému odboru obecního úřadu nebo příspěvkové organizaci obce zcela nebo zčásti,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stanovit pravidla pro přijímání a vyřizování petic a stížností,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schvalovat organizační řád obecního úřadu,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plnit úkoly stanovené zvláštním zákonem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tzv. zbytková pravomoc rady- ostatní záležitosti, pokud nejsou vyhrazené zastupitelstvu, či si je zastupitelstvo nevyhradilo 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22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71" name="Google Shape;17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72" name="Google Shape;172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Pravomoci rady obce</a:t>
            </a:r>
            <a:endParaRPr/>
          </a:p>
        </p:txBody>
      </p:sp>
      <p:sp>
        <p:nvSpPr>
          <p:cNvPr id="178" name="Google Shape;178;p23"/>
          <p:cNvSpPr txBox="1"/>
          <p:nvPr>
            <p:ph idx="1" type="body"/>
          </p:nvPr>
        </p:nvSpPr>
        <p:spPr>
          <a:xfrm>
            <a:off x="457200" y="143986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Obdobně jako zastupitelstvo obce pořizuje rada obce ze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své schůze zápis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který podepisuje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starosta spolu s místostarostou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nebo jiným radním. V zápise je třeba vždy uvést počet přítomných členů, schválený pořad jednání schůze rady obce, průběh a výsledek hlasování a přijatá usnesení. Zápis ze schůze musí být pořízen do sedmi dnů (v případě kraje do 10 dnů) od jejího konání a musí být uložen u obecního úřadu k nahlédnutí členům zastupitelstva obce.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Proti zápisu ze schůze může každý člen rady obce podat námitky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 těchto námitkách se poté rozhoduje na následující schůzi rady obce. Podrobnosti o jednání rady obce jsou stanoveny v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jednacím řádu, který rada obce za tímto účelem vydává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cxnSp>
        <p:nvCxnSpPr>
          <p:cNvPr id="179" name="Google Shape;179;p23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80" name="Google Shape;18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81" name="Google Shape;18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Starosta obce</a:t>
            </a:r>
            <a:endParaRPr/>
          </a:p>
        </p:txBody>
      </p:sp>
      <p:sp>
        <p:nvSpPr>
          <p:cNvPr id="187" name="Google Shape;187;p24"/>
          <p:cNvSpPr txBox="1"/>
          <p:nvPr>
            <p:ph idx="1" type="body"/>
          </p:nvPr>
        </p:nvSpPr>
        <p:spPr>
          <a:xfrm>
            <a:off x="457200" y="143986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Starosta zastupuje obec navenek, není však statutárním orgánem obce.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Nejvyšším správním soudem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 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Ústavním soudem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bylo již opakovaně judikováno, že starosta nemůže sám vytvářet vůli obce (to přísluší jen zastupitelstvu nebo radě obce) a může ji pouze navenek sdělovat a projevovat.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Bez předchozího rozhodnutí rady nebo zastupitelstva je právní úkon učiněný starostou absolutně neplatný.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své funkce je spolu s místostarosty volen zastupitelstvem z řad jeho členů, přičemž za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výkon své funkce odpovídá právě zastupitelstvu obce.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výkonem funkce starosty je spojena odpovědnost za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včasné objednání přezkoumání hospodaření obce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uplynulý kalendářní rok podle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§ 42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 odpovědnost za informování veřejnosti o činnosti obce. Starosta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dále plní úkoly zaměstnavatele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podle zvláštních předpisů, uzavírá a ukončuje pracovní poměr se zaměstnanci obce a stanoví jim plat podle zvláštních právních předpisů,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pokud není v obci tajemník obecního úřadu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Jmenuje a odvolává se souhlasem ředitele krajského úřadu tajemníka obecního úřadu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Starosta pozastaví výkon usnesení rady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má-li za to, že je nesprávné.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Věc pak předloží k rozhodnutí nejbližšímu zasedání zastupitelstva obce 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24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89" name="Google Shape;189;p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90" name="Google Shape;190;p2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Výbory zastupitelstva, Komise rady</a:t>
            </a:r>
            <a:endParaRPr/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457200" y="143986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Zastupitelstvo obce zřizuje jako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své iniciativní a kontrolní orgány výbory, přičemž podle ustanovení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117 odst. 2 ZOZ</a:t>
            </a:r>
            <a:r>
              <a:rPr b="1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§ 77 odst. 3 ZPZ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je vždy povinno zřídit finanční a kontrolní výbor, předsedou výboru vždy člen zastupitelstva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 své činnosti odpovídá výbor zastupitelstvu obce, lichý počet členů, schází se dle potřeby, finanční a kontrolní výbory nejméně tříčlenné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Výbory mají právo předkládat zastupitelstvu obce svá stanoviska a návrhy. Nicméně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zastupitelstvo obce nemá zákonem uloženou povinnost se předloženými stanovisky a návrhy zabývat.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Výbory samy o sobě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nemají pravomoc ukládat úkoly či realizovat opatření k nápravě.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Tato činnost již náleží do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působnosti zastupitelstva obce, jemuž k příslušnému rozhodnutí shromažďují podklady a navrhují případná řešení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Určitou nezávislost finančního a kontrolního výboru by měl zajistit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zákaz souběžného výkonu funkce člena těchto výborů a starosty, místostarosty, tajemníka obecního úřadu a osoby zabezpečující rozpočtové a účetní práce na obecním úřadu 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Finanční výbor- kontrola hospodaření s majetkem a finančními prostředky obce,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hospodaření právnických osob a zařízení založených nebo zřízených krajem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nebo které byly na kraj převedeny, 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dále provádí kontrolu využití dotací poskytnutých krajem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 jeho prostředků obcím. Za tímto účelem je výbor oprávněn požadovat od obcí příslušné podklady a obce jsou povinny poskytnout výboru požadovanou součinnost.  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7" name="Google Shape;197;p25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98" name="Google Shape;198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99" name="Google Shape;199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Výbory zastupitelstva, Komise rady</a:t>
            </a:r>
            <a:endParaRPr/>
          </a:p>
        </p:txBody>
      </p:sp>
      <p:sp>
        <p:nvSpPr>
          <p:cNvPr id="205" name="Google Shape;205;p26"/>
          <p:cNvSpPr txBox="1"/>
          <p:nvPr>
            <p:ph idx="1" type="body"/>
          </p:nvPr>
        </p:nvSpPr>
        <p:spPr>
          <a:xfrm>
            <a:off x="457200" y="143986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Kontrolní výbor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kontrolní činnost. Kontroluje plnění usnesení zastupitelstva obce a rady obce, dodržování právních předpisů ostatními výbory a obecním úřadem na úseku samostatné působnosti a plní další úkoly, jimiž jej pověřilo zastupitelstvo obce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Komise rady –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fakultativní možnost zřízení (např. protikorupční komise rady), stanoviska předkládají radě, ze své činnosti odpovědny radě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26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07" name="Google Shape;20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08" name="Google Shape;208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Zasedání zastupitelstva</a:t>
            </a:r>
            <a:endParaRPr/>
          </a:p>
        </p:txBody>
      </p:sp>
      <p:sp>
        <p:nvSpPr>
          <p:cNvPr id="214" name="Google Shape;214;p27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13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Ustavující zasedání nového zastupitelstva obce svoláno dosavadním starostou do 15 dnů ode dne uplynutí lhůty pro podání návrhu soudu na neplatnost voleb-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zvolení starosty, místostarosty a členové rady obce, není svoláno ve lhůtě svolá MV 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Zastupitelstvo zpravidla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svolává a řídí starosta obce, zasedání je veřejné 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přijetí usnesení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potřeba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nadpoloviční většina všech členů zastupitelstva nikoli přítomných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Usnášeníschopné, je-li přítomna nadpoloviční většina všech jeho členů 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případě, že při zahájení jednání zastupitelstva nebo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jeho průběhu není přítomna nadpoloviční většina všech jeho členů, ukončí předsedající zasedání s tím, že do 15dnů se musí konat náhradní zasedání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Schází se min. 1x za 3 měsíce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nesejde-li se po dobu delší než 6 měsíců,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MV rozpustí 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Starosta je povinen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svolat zasedání zastupitelstva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požádá-li o to alespoň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 třetina členů zastupitelstva obce, nebo hejtman kraje.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Zasedání zastupitelstva obce se koná nejpozději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21 dnů ode dne,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kdy žádost byla doručena obecnímu úřadu.</a:t>
            </a:r>
            <a:endParaRPr/>
          </a:p>
          <a:p>
            <a:pPr indent="-342900" lvl="0" marL="3429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Obecní úřad informuje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místě, době a navrženém programu připravovaného zasedání zastupitelstva obce.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Informaci vyvěsí na úřední desce  obecního úřadu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alespoň 7 dní před zasedáním zastupitelstva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kromě toho může informaci uveřejnit způsobem v místě obvyklým.</a:t>
            </a:r>
            <a:endParaRPr/>
          </a:p>
        </p:txBody>
      </p:sp>
      <p:cxnSp>
        <p:nvCxnSpPr>
          <p:cNvPr id="215" name="Google Shape;215;p27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16" name="Google Shape;21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17" name="Google Shape;217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Zasedání zastupitelstva</a:t>
            </a:r>
            <a:endParaRPr/>
          </a:p>
        </p:txBody>
      </p:sp>
      <p:sp>
        <p:nvSpPr>
          <p:cNvPr id="223" name="Google Shape;223;p28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Jestliže obec nesplní povinnost informovat občany o připravovaném zasedání zastupitelstva obce popsaným způsobem, pak nelze hovořit o splnění zákonem stanoveného požadavku veřejnosti zasedání zastupitelstva obce.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Takové zasedání nelze považovat za řádné zasedání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tohoto orgánu 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usnesení na něm přijatá za právně relevantní rozhodnutí zastupitelstva obce. DOPORUČUJEME ZVEŘEJNIT PROGRAM ZASEDÁNÍ PO CO NEJDELŠÍ DOBU včetně podkladových materiálů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Občanu obce musí být umožněno vyjádřit se k aktuálně projednávané věci (určitému bodu programu zasedání).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Udělení slova až na závěr zasedání po schválení usnesení totiž ve své podstatě představuje popření smyslu tohoto práva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 této souvislosti lze odkázat na rozsudek Krajského soudu v Ústí nad Labem ze dne 3. 5. 2007, čj.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15 CA 196/2006-35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ve kterém se ve vztahu ke krajům a jenž lze analogicky aplikovat na obce vyjádřil tak, že: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Kraje prostřednictvím svých jednacích řádů nemohou omezovat právo občanů vyjadřovat se k projednávaným věcem, které je jim přiznáno zákonem č. 129/2000 Sb.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Google Shape;224;p28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25" name="Google Shape;225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26" name="Google Shape;226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Zasedání zastupitelstva</a:t>
            </a:r>
            <a:endParaRPr/>
          </a:p>
        </p:txBody>
      </p:sp>
      <p:sp>
        <p:nvSpPr>
          <p:cNvPr id="232" name="Google Shape;232;p29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Podle ustanovení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94 odst. 1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mají právo předkládat návrhy k zařazení na pořad jednání připravovaného zasedání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jeho členové, rada obce a výbory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Návrhy na zařazení na program jednání mohou být učiněny i v průběhu zasedání, o jejich případném zařazení na tento program rozhodne zastupitelstvo.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Požadovat projednání určité záležitosti spadající do samostatné působnosti obce mohou také její občané. Je-li žádost podepsána nejméně 0,5 % občanů obce musí ji zastupitelstvo projednat do 90 dnů na svém zasedání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Zápis z jednání zastupitelstva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musí obsahovat následující údaje: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počet přítomných členů zastupitelstva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schválený pořad jednání zastupitelstva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průběh a výsledek hlasování,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přijatá usnesení,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podpis starosty nebo místostarosty a určených ověřovatelů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zapsat, jak který člen zastupitelstva hlasoval, v praxi často nedohledatelné /odpovědnost zastupitelů </a:t>
            </a:r>
            <a:endParaRPr/>
          </a:p>
        </p:txBody>
      </p:sp>
      <p:cxnSp>
        <p:nvCxnSpPr>
          <p:cNvPr id="233" name="Google Shape;233;p29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34" name="Google Shape;234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35" name="Google Shape;235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Zasedání zastupitelstva</a:t>
            </a:r>
            <a:endParaRPr/>
          </a:p>
        </p:txBody>
      </p:sp>
      <p:sp>
        <p:nvSpPr>
          <p:cNvPr id="241" name="Google Shape;241;p30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Zápis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 zasedání zastupitelstva je nutno pořídit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10 dnů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musí být uložen na obecním úřadu k nahlédnutí. Do zápisu z jednání zastupitelstva obce a jeho usnesení má občan obce  právo nahlížet a pořizovat si z nich výpisy.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povinnost uveřejnit dálkovým přístupem DOPORUČUJEME – dnes již běžná praxe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Pořízení audiovizuálních záznamů ze zasedání zastupitelstva- ANO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Jednací řád: vydává zastupitelstvo, doporučujeme zveřejnit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kontrola dodržování jednacího řádu v kompetenci ověřovatelů zápisu a kontrolního výboru- obsah – průběh zasedání, způsob  zveřejnění- důraz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zveřejnění podkladových materiálů, práva občana – min. 5 minut,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způsob hlasování-ne per rollam, projednání námitek zastupitele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pořádková opatření, způsob určení zapisovatele a ověřovatelů zápisu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Podání námitek zastupitele proti zápisu-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námitkách člena zastupitelstva obce rozhodne na nejbližším zasedání zastupitelstvo obce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2" name="Google Shape;242;p30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43" name="Google Shape;24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44" name="Google Shape;244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/>
          <p:nvPr>
            <p:ph idx="1" type="body"/>
          </p:nvPr>
        </p:nvSpPr>
        <p:spPr>
          <a:xfrm>
            <a:off x="457200" y="141763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13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rozdíl mezi přímým přenosem a nahrávání videozáznamu –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přímý přenos není zpracováním osobních údajů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začlenit pořízení audiovizuálních nahrávek či přímých přenosů do jednacího řádu a zveřejňovat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webu obce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Pouze nutná ochrana osobních údajů a citlivých údajů (údaj o zdravotním stavu) občanů- v praxi na zasedání zastupitelstev se však osobní údaje občanů citují zřídka (r.č., bydliště)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Pořízení audiovizuální nahrávky občanem, spolkem lze- lze zveřejnit na internetu </a:t>
            </a:r>
            <a:endParaRPr/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Google Shape;250;p31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51" name="Google Shape;25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52" name="Google Shape;252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Pořízení audiovizuálních nahrávek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Obsah</a:t>
            </a:r>
            <a:endParaRPr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Orgány obce a jejich pravomoci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Jednání zastupitelstva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Práva zastupitele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Hospodaření s majetkem obce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Zveřejňování smluv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Arial"/>
              <a:buChar char="•"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Užitečné odkazy</a:t>
            </a:r>
            <a:endParaRPr/>
          </a:p>
        </p:txBody>
      </p:sp>
      <p:cxnSp>
        <p:nvCxnSpPr>
          <p:cNvPr id="99" name="Google Shape;99;p14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01" name="Google Shape;10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Práva a povinnosti zastupitele </a:t>
            </a:r>
            <a:endParaRPr/>
          </a:p>
        </p:txBody>
      </p:sp>
      <p:sp>
        <p:nvSpPr>
          <p:cNvPr id="259" name="Google Shape;259;p32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§ 82 ZOZ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Předkládat zastupitelstvu obce, radě obce, výborům a komisím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návrhy na projednán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í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Vznášet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dotazy, připomínky a podněty na radu obce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její jednotlivé člen,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předsedy výborů, na statutární orgány právnických osob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jejichž zakladatelem je obec, 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vedoucí příspěvkových organizací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organizačních složek, které obec založila nebo zřídila, písemnou odpověď musí obdržet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30 dnů – informace musí být poskytnuta zdarma! 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Požadovat od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zaměstnanců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obce zařazených do obecního úřadu, zaměstnanců PO zřízených obcí informace související s výkonem jejich funkce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informace do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dnů zdarma!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Povinnost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zúčastnit se zasedání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zastupitelstva obce, či jiných orgánů, jichž je členem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Střet zájmů- povinnost sdělit před zahájením jednání orgánu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obce skutečnost, že by jeho podíl na projednávání a rozhodování ve věci mohl pro něj, osobu blízkou, pro FO či PO osobu, jíž zastupuje na základě zákona či plné moci  znamenat výhodu nebo škodu pro něj samotného, o tom, zda existuje důvod pro vyloučení z projednávání a rozhodování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rozhoduje dotčený  orgán </a:t>
            </a:r>
            <a:endParaRPr/>
          </a:p>
        </p:txBody>
      </p:sp>
      <p:cxnSp>
        <p:nvCxnSpPr>
          <p:cNvPr id="260" name="Google Shape;260;p32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61" name="Google Shape;26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62" name="Google Shape;26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Uvolněný a neuvolněný zastupitel  </a:t>
            </a:r>
            <a:endParaRPr/>
          </a:p>
        </p:txBody>
      </p:sp>
      <p:sp>
        <p:nvSpPr>
          <p:cNvPr id="268" name="Google Shape;268;p33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Zastupitelstvo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rozhoduje o tom , kteří z členů zastupitelstva obce budou pro výkon své funkce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dlouhodobě uvolněni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Uvolněným zastupitelem se rozumí osoba, která vykonává volenou funkci na „plný úvazek“ a tedy za tomu odpovídající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odměnu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Uvolněný zastupitel je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dlouhodobě uvolněn z pracovního poměru.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Odměna se v takovém případě vyplácí i těm, kteří před zvolením do funkce nebyli výdělečně činní (např. důchodci). Zpravidla bývá uvolněným zastupitelem starosta, někteří radní, předseda Kontrolního výboru nebo předseda Finančního výboru.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Odměna je zastupitelům za výkon volené funkce vyplácena za podmínek uvedených v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nařízení vlády č. 37/2003 Sb., o odměnách za výkon funkce členů zastupitelstev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ve znění pozdějších předpisů.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Obligatorně obec vyplácí odměnu ze svých rozpočtových prostředků pouze uvolněným zastupitelům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(viz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§ 71 odst. 1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§ 46 odst. 1 ZKZ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§ 52 odst. 1 ZPZ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Neuvolněným zastupitelům může být (ale nemusí) za výkon funkce poskytnuta rovněž měsíční odměna, přičemž její maximální výši stanoví citované nařízení (viz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§ 72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§ 47 ZKZ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§ 52 odst. 5 ZPZ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Zatímco uvolněný člen zastupitelstva má právní nárok na odměnu za výkon své funkce, neuvolněný člen zastupitelstva nikoliv.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9" name="Google Shape;269;p33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70" name="Google Shape;270;p3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71" name="Google Shape;271;p3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Uvolněný a neuvolněný zastupitel  </a:t>
            </a:r>
            <a:endParaRPr/>
          </a:p>
        </p:txBody>
      </p:sp>
      <p:sp>
        <p:nvSpPr>
          <p:cNvPr id="277" name="Google Shape;277;p34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Pokud jsou neuvolnění zastupitelé v pracovním poměru, je jejich zaměstnavatel povinen jim za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účelem výkonu funkce zastupitele poskytnout pracovní volno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náhradou mzdy v rozsahu doby potřebné pro výkon funkce. Potřebný rozsah určuje obec, v každém případě se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jedná minimálně o poskytnutí pracovního volna pro možnost účasti na zasedání zastupitelstva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Náhradu vyplacené mzdy uhradí zaměstnavateli obec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Neuvolněným zastupitelům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kteří nejsou v pracovním poměru, poskytuje obec náhradu ušlého výdělku za dobu strávenou výkonem funkce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paušální částkou, jejíž výši stanoví zastupitelstvo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Paušální částka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není součástí odměny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poskytuje se rovněž i důchodcům, matkám na mateřské dovolené, osobám v domácnosti apod.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Výše měsíční odměny se skládá z pevně stanovené částky podle druhu vykonávané funkce a příplatku podle počtu obyvatel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Odměna při skončení funkčního období- všem uvolněným zastupitelům a neuvolněnému starostovi </a:t>
            </a:r>
            <a:endParaRPr/>
          </a:p>
        </p:txBody>
      </p:sp>
      <p:cxnSp>
        <p:nvCxnSpPr>
          <p:cNvPr id="278" name="Google Shape;278;p34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79" name="Google Shape;27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80" name="Google Shape;280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Právo zastupitele na informace </a:t>
            </a:r>
            <a:endParaRPr/>
          </a:p>
        </p:txBody>
      </p:sp>
      <p:sp>
        <p:nvSpPr>
          <p:cNvPr id="286" name="Google Shape;286;p35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Interpelační a informační režim dle § 82 písm. b) a c) ZOZ, § 51 odst. 3 ZPZ ve spojení s § 87 odst. 2 ZPZ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Opravné prostředky v případě, že informace není  poskytnuta- použití zákona č. 106/1999 Sb., o svobodném přístupu k informacím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Proti rozhodnutí o odmítnutí žádosti o poskytnutí informace lze podat podle podle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16 odst. 1 InfZ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odvolání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ve lhůtě 15 dnů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ode dne doručení rozhodnutí o odmítnutí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to přímo povinnému subjektu, který ho sám spolu se spisovým materiálem ve lhůtě 15 dnů (ode dne doručení odvolání) předloží nadřízenému orgánu.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případě, že odvolatel nesouhlasí s rozhodnutím o odvolání, je možné brojit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proti pravomocnému rozhodnutí správního orgánu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soudní cestou a to podáním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správní žaloby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proti rozhodnutí </a:t>
            </a:r>
            <a:r>
              <a:rPr b="1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odvolacího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správního orgánu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k příslušnému správnímu soudu (krajskému soudu) podle § 65 a násl. zákona č. 150/2002 Sb., soudního řádu správního a to 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lhůtě do 2 měsíců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ode dne doručení rozhodnutí o odvolání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(SP 3.000,-Kč)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Jestliže ani po uplynutí 15-ti denní lhůty, popř. po uplynutí řádně prodloužené lhůty, nebyla informace poskytnuta, a zároveň nebylo ani vydáno rozhodnutí o odmítnutí poskytnutí informace, je žadatel oprávněn podat podle podle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§ 16a odst. 1, písm. b) nebo c) InfZ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stížnost na postup</a:t>
            </a:r>
            <a:r>
              <a:rPr b="1" i="0" lang="en-US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 vyřizování žádosti</a:t>
            </a:r>
            <a:endParaRPr/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7" name="Google Shape;287;p35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88" name="Google Shape;288;p3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89" name="Google Shape;289;p3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Právo zastupitele na informace </a:t>
            </a:r>
            <a:endParaRPr/>
          </a:p>
        </p:txBody>
      </p:sp>
      <p:sp>
        <p:nvSpPr>
          <p:cNvPr id="295" name="Google Shape;295;p36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případě, že ani odvolací orgán na základě stížnosti žadatele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nezjedná nápravu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(ač by měl), je možné bránit se u příslušného správního soudu žalobou na ochranu proti nečinnosti 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správního orgánu prvního stupně (pozor nikoli žalobou proti nečinnosti odvolacího orgánu!)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Podle § 79 zákona č. 150/2002 Sb., soudního řádu správního, ve znění pozdějších předpisů, lze takovou žalobu podat 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lhůtě nejpozději do 1 roku 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ode dne marného uplynutí řádné lhůty stanovené pro vydání rozhodnutí).</a:t>
            </a:r>
            <a:endParaRPr/>
          </a:p>
        </p:txBody>
      </p:sp>
      <p:cxnSp>
        <p:nvCxnSpPr>
          <p:cNvPr id="296" name="Google Shape;296;p36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297" name="Google Shape;29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298" name="Google Shape;298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Právo zastupitele na zveřejnění příspěvku </a:t>
            </a:r>
            <a:endParaRPr/>
          </a:p>
        </p:txBody>
      </p:sp>
      <p:sp>
        <p:nvSpPr>
          <p:cNvPr id="304" name="Google Shape;304;p37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Zastupitel, který má v úmyslu zveřejnit v radničním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periodiku svůj příspěvek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týkající se územně samosprávného celku, by zpravidla měl dosáhnout zveřejnění příspěvku už na základě toho,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že své sdělení doručí vydavateli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 případě, že příspěvek zastupitele nebyl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zveřejněn ve lhůtě 3 měsíců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(nebo v nejbližším vydání, pokud radniční periodikum vychází méně často), vzniká zastupiteli právo domáhat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zveřejnění tzv. doplňující informace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Toto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právo zastupitel má pouze tři měsíce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Během tohoto období musí své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právo písemně uplatnit u vydavatele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Obdobné právo zastupiteli náleží za situace, kdy příspěvek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zveřejněn byl, avšak byl nepřiměřeně zkrácen.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případě, že ani pak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není příspěvek zastupitele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respektive jeho tzv. „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doplňující informace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zveřejněna v nejbližším následujícím čísle, může se zastupitel svého práva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zveřejnění příspěvku domáhat u soudu- lhůta 15 dnů od uplynutí lhůty pro uveřejnění odpovědi nebo dodatečného sdělení </a:t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5" name="Google Shape;305;p37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06" name="Google Shape;30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07" name="Google Shape;307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Hospodaření s majetkem obce- dispozice s nemovitým majetkem</a:t>
            </a:r>
            <a:endParaRPr/>
          </a:p>
        </p:txBody>
      </p:sp>
      <p:sp>
        <p:nvSpPr>
          <p:cNvPr id="313" name="Google Shape;313;p38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§ 38 ZOZ- Majetek obce musí být využíván účelně a hospodárně v souladu s jejími zájmy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Prodeji, směně, darování, pronájmu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nemovitého majetku musí předcházet dle </a:t>
            </a:r>
            <a:r>
              <a:rPr b="1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39 zákona o obcích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zveřejnění informace o úmyslu provést konkrétní majetkovou dispozici, tj. </a:t>
            </a:r>
            <a:r>
              <a:rPr b="1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zveřejnění záměru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na úřední desce, a to vždy nejméně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dnů předem,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než bude příslušný orgán o dané dispozici rozhodovat – za účelem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podání nabídek zájemců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rozhodnutí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zveřejnění záměru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dle ustálené judikatury oprávněn orgán, který je dle zákona oprávněn o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příslušné dispozici rovněž později rozhodnout-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prodej- zastupitelstvo, nájem- rada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Problematika tzv. adresného záměru –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MV sice lze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však oslovit vždy blíže neurčené zájemce!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Zveřejnění záměru při zřízení práva odpovídajícího věcnému břemeni –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MV sice není povinnost, důrazně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zveřejnit 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(argumentum a simili – nájemní smlouva)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Zveřejnění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záměru při pachtu- 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nový institut NOZ-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vykládat § 39 ZOZ extenzivně a zveřejnit záměr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Char char="❑"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druhé fázi příslušný orgán (zastupitelstvo, rada nebo starosta či primátor) rozhodne o tom, že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daný úkon bude učiněn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popř.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také za jakých podmínek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Ve třetí fázi zpravidla starosta či primátor, tento právní úkon učiní (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např. podepíše kupní smlouvu</a:t>
            </a: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– </a:t>
            </a: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Doporučujeme, aby text právního jednání byl přílohou zasedání dotčeného orgánu! </a:t>
            </a:r>
            <a:endParaRPr/>
          </a:p>
          <a:p>
            <a:pPr indent="-24765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ymbol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4" name="Google Shape;314;p38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15" name="Google Shape;315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16" name="Google Shape;316;p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Hospodaření s majetkem obce- prodej nemovitého majetku </a:t>
            </a:r>
            <a:endParaRPr/>
          </a:p>
        </p:txBody>
      </p:sp>
      <p:sp>
        <p:nvSpPr>
          <p:cNvPr id="322" name="Google Shape;322;p39"/>
          <p:cNvSpPr txBox="1"/>
          <p:nvPr>
            <p:ph idx="1" type="body"/>
          </p:nvPr>
        </p:nvSpPr>
        <p:spPr>
          <a:xfrm>
            <a:off x="457200" y="13985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Náležitosti záměru –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označení nemovitostí dle KN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Úplatný převod za cenu obvyklou/ či důkladné odůvodnění odchylky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ymbol"/>
              <a:buChar char="❑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Většinové názory připouštějí určení ceny i bez znaleckého posudku („neúředním“ výpočtem dle zákona o oceňování majetku, porovnáním nabídek v místě, v případě stavebních pozemků prostřednictvím </a:t>
            </a:r>
            <a:r>
              <a:rPr b="0" i="1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cenových map), </a:t>
            </a:r>
            <a:r>
              <a:rPr b="1" i="1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 vyšších kupních cenách však důrazně doporučujeme vyhotovení znaleckého posudku !</a:t>
            </a:r>
            <a:endParaRPr b="1" i="1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685800" marR="0" rtl="0" algn="just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Pozor na </a:t>
            </a:r>
            <a:r>
              <a:rPr b="0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ceny obsažené v obcí vydaných „zásadách prodejů“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Musí být aktuální</a:t>
            </a:r>
            <a:endParaRPr/>
          </a:p>
          <a:p>
            <a:pPr indent="-228600" lvl="2" marL="685800" marR="0" rtl="0" algn="just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685800" marR="0" rtl="0" algn="just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ymbo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Neplatnost právních jednání (uzavřených smluv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tzv. absolutní neplatnost: </a:t>
            </a:r>
            <a:endParaRPr/>
          </a:p>
          <a:p>
            <a:pPr indent="-2286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Calibri"/>
              <a:buAutoNum type="arabi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Uzavření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smlouvy bez zveřejněného záměru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(§ 39 odst. 1)</a:t>
            </a:r>
            <a:endParaRPr/>
          </a:p>
          <a:p>
            <a:pPr indent="-2286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Calibri"/>
              <a:buAutoNum type="arabi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Uzavření smlouvy (právní jednání)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bez předchozího schválení radou nebo zastupitelstvem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(§ 41 odst. 2)</a:t>
            </a:r>
            <a:endParaRPr/>
          </a:p>
          <a:p>
            <a:pPr indent="-2286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Judikatura dále dovodila neplatnost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neodůvodnění zásadní odchylky při úplatném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převodu majetku od obvyklé ceny (§ 39 odst. 2 zákona o obcích; </a:t>
            </a:r>
            <a:r>
              <a:rPr b="1" i="0" lang="en-US" sz="1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 Cdo 3950/2010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3" name="Google Shape;323;p39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24" name="Google Shape;32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25" name="Google Shape;325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Hospodaření s majetkem obce- prodej nemovitého majetku </a:t>
            </a:r>
            <a:endParaRPr/>
          </a:p>
        </p:txBody>
      </p:sp>
      <p:sp>
        <p:nvSpPr>
          <p:cNvPr id="331" name="Google Shape;331;p40"/>
          <p:cNvSpPr txBox="1"/>
          <p:nvPr>
            <p:ph idx="1" type="body"/>
          </p:nvPr>
        </p:nvSpPr>
        <p:spPr>
          <a:xfrm>
            <a:off x="457200" y="143351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2" marL="6858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MV odbor dozoru  a kontroly nově dovodil, že se může zabývat i otázkou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stanovení ceny obvyklé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resp. odůvodněnosti odchýlení od ceny obvyklé </a:t>
            </a:r>
            <a:endParaRPr/>
          </a:p>
          <a:p>
            <a:pPr indent="-2921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Problematika podání žaloby na neplatnost smlouvy –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aktivní legitimace k podání žaloby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 pouze osoby, do jejichž právních poměrů by se případné určení neplatnosti takové smlouvy mohlo promítnout (tj. obec, občané (neúspěšní uchazeči o uzavření smlouvy) </a:t>
            </a:r>
            <a:endParaRPr/>
          </a:p>
          <a:p>
            <a:pPr indent="-292100" lvl="2" marL="685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Porušení zákonných povinností při nakládání s majetkem může v rovině trestněprávní naplnit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skutkovou podstatu trestného činu porušování povinností při správě cizího majetku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dle § 220 a § 221 zákona č. 40/2009 Sb., trestního zákona, popřípadě rovněž trestného činu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zneužití pravomoci úřední osoby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§ 329 a 330 zákona č. 40/2009 Sb., trestního zákona. V rovině soukromoprávní, majetkové, odpovídají zaměstnanci obce za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způsobenou škodu podle pracovněprávních norem a volení funkcionáři podle občanskoprávních norem.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Pokud tyto osoby způsobí svým zaviněným jednáním obci škodu, je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obec již dnes povinna uplatňovat proti odpovědným osobám svůj nárok na náhradu škody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0160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0160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01600" lvl="0" marL="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2" name="Google Shape;332;p40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33" name="Google Shape;333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34" name="Google Shape;334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Zveřejnění smluv na internetu </a:t>
            </a:r>
            <a:endParaRPr/>
          </a:p>
        </p:txBody>
      </p:sp>
      <p:sp>
        <p:nvSpPr>
          <p:cNvPr id="340" name="Google Shape;340;p41"/>
          <p:cNvSpPr txBox="1"/>
          <p:nvPr>
            <p:ph idx="1" type="body"/>
          </p:nvPr>
        </p:nvSpPr>
        <p:spPr>
          <a:xfrm>
            <a:off x="457200" y="143351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www.starostoveprotransparentnost.cz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Dobrovolné zveřejnění smluv v Centrálním registru – provozuje Ministerstvo vnitra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❑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 zobrazení formuláře CRS, vložte do řádků následujících 7 údajů 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předmět smlouvy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informace o smluvním partnerovi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datum vystavení smlouvy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číslo dokladu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kdo smlouvu schválil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cena bez DPH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cena s DPH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Vložit „wordovskou verzi“ smlouvy se všemi přílohami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Nezveřejňovat pracovní smlouvy, nájemní smlouvy na byty – nízké korupční riziko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Ochrana osobních údajů u FO – (r.č. , bydliště  - uvést jen obec) 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Char char="❑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Doporučujeme zveřejňovat rovněž objednávky a faktury </a:t>
            </a:r>
            <a:endParaRPr/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3429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ymbo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1" name="Google Shape;341;p41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42" name="Google Shape;342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43" name="Google Shape;343;p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ctrTitle"/>
          </p:nvPr>
        </p:nvSpPr>
        <p:spPr>
          <a:xfrm>
            <a:off x="685800" y="836612"/>
            <a:ext cx="777240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br>
              <a:rPr b="1" i="0" lang="en-US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Orgány obce a jejich pravomoci</a:t>
            </a:r>
            <a:endParaRPr/>
          </a:p>
        </p:txBody>
      </p:sp>
      <p:pic>
        <p:nvPicPr>
          <p:cNvPr descr="logo oziveni.jpg" id="108" name="Google Shape;10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Odkazy </a:t>
            </a:r>
            <a:endParaRPr/>
          </a:p>
        </p:txBody>
      </p:sp>
      <p:sp>
        <p:nvSpPr>
          <p:cNvPr id="349" name="Google Shape;349;p42"/>
          <p:cNvSpPr txBox="1"/>
          <p:nvPr>
            <p:ph idx="1" type="body"/>
          </p:nvPr>
        </p:nvSpPr>
        <p:spPr>
          <a:xfrm>
            <a:off x="457200" y="1433512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www.bezkorupce.cz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www.starostoveprotransparentnost.cz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www.vsechnyzakazky.cz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www.hodnocenikraju.cz</a:t>
            </a:r>
            <a:endParaRPr/>
          </a:p>
          <a:p>
            <a:pPr indent="-1905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Poradna a užitečné materiály: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http://www.bezkorupce.cz/e-knihovna/transparentni-samosprava/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http://www.bezkorupce.cz/wp-content/uploads/2011/08/Osobni_odpovednost_verejnych_funkcionaru.pdf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www.bezkorupce.cz/wp-content/uploads/2011/09/metodika_FINAL.pdf</a:t>
            </a:r>
            <a:endParaRPr/>
          </a:p>
          <a:p>
            <a:pPr indent="-342900" lvl="0" marL="342900" marR="0" rtl="0" algn="just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marR="0" rtl="0" algn="just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marR="0" rtl="0" algn="just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marR="0" rtl="0" algn="just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marR="0" rtl="0" algn="just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ymbo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0" name="Google Shape;350;p42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351" name="Google Shape;351;p4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352" name="Google Shape;352;p4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3"/>
          <p:cNvSpPr txBox="1"/>
          <p:nvPr>
            <p:ph type="ctrTitle"/>
          </p:nvPr>
        </p:nvSpPr>
        <p:spPr>
          <a:xfrm>
            <a:off x="684212" y="1412875"/>
            <a:ext cx="777240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br>
              <a:rPr b="1" i="0" lang="en-US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Děkuji za pozornost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www.bezkorupce.cz</a:t>
            </a:r>
            <a:br>
              <a:rPr b="0" i="0" lang="en-US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andrea.kohoutkova@oziveni.cz</a:t>
            </a:r>
            <a:br>
              <a:rPr b="0" i="0" lang="en-US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logo oziveni.jpg" id="359" name="Google Shape;359;p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Zastupitelstvo a jeho pravomoci</a:t>
            </a:r>
            <a:endParaRPr/>
          </a:p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214312" y="139065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Zákon č. 128/2000 Sb., zákon o obcích (dále „ZOZ“), zákon č. 131/2000 Sb, o hlavním městě Praze (dále jen „ZPZ“)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Zastupitelstvo–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nejvyšší orgán volený přímo občany obce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který ze svých členů volí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starostu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 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radu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obce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1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Pravomoci zastupitelstva - 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</a:t>
            </a:r>
            <a:r>
              <a:rPr b="0" i="0" lang="en-US" sz="1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§ 35 ZOZ rozhodování ve věcech samostatné působnosti obcí 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§ 84 odst. 2 ZOZ ( § 59 odst. 2 ZPZ, § 89 odst. 1 ZPZ)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 vyhrazeno zastupitelstvu rozhodování o následujících záležitostech: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schvalování programu rozvoje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schvalování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rozpočtu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závěrečného účtu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zřizování dočasných a trvalých fondů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zřizování a rušení příspěvkových organizací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organizačních složek obce, schvalování jejich zřizovacích listin,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založení nebo rušení právnických osob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schvalování jejich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zakladatelských listin, společenských smluv, zakládacích smluv, stanov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rozhodování o účasti v již založených právnických osobách,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delegování zástupce obce na valnou hromadu obchodních společností, v nichž má obec majetkovou účast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navrhování zástupců obce do ostatních orgánů obchodních společností, v nichž má obec majetkovou účast a navrhovat jejich odvolání,</a:t>
            </a:r>
            <a:endParaRPr/>
          </a:p>
          <a:p>
            <a:pPr indent="88900" lvl="0" marL="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16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18" name="Google Shape;11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457200" y="3254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Zastupitelstvo obce a jeho pravomoci</a:t>
            </a:r>
            <a:endParaRPr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7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vydávání </a:t>
            </a:r>
            <a:r>
              <a:rPr b="0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obecně závazných vyhlášek obce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vyhlášení místního referenda,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navrhování změn katastrálních území uvnitř obce, schvalování dohod o změně hranic obce a o slučování obcí,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určování funkcí pro které budou členové zastupitelstva uvolněni</a:t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zřizování a rušení </a:t>
            </a: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výborů zastupitelstva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volení jejich předsedů a dalších členů a odvolání jich z funkce,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volení z řad zastupitelů obce </a:t>
            </a: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starostu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místostarostu a další členy </a:t>
            </a: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rady obce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(radní) a odvolávání jich z funkce, stanovení počtu členů rady obce, jakož i počtu dlouhodobě uvolněných členů tohoto zastupitelstva,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stanovení výše odměny neuvolněným členům zastupitelstva obce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zřizování a rušení obecní policie,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spolupráci obce s jinými obcemi a formě této spolupráce,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zřízení a názvech částí obce, o názvech ulic a dalších veřejných prostranství,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udělování a odnímání čestného občanství obce a ceny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stanovení zásad pro poskytování cestovních náhrad členům zastupitelstva obce,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Google Shape;125;p17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26" name="Google Shape;12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27" name="Google Shape;127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Zastupitelstvo obce a jeho pravomoci</a:t>
            </a:r>
            <a:endParaRPr/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457200" y="163195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peněžitých plněních poskytovaných fyzickým osobám, které nejsou členy zastupitelstva obce, za výkon funkce členů výborů zastupitelstva,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zřízení, sloučení, splynutí, rozdělení a zrušení veřejného neziskového zdravotnického ústavního zařízení, navrhování zástupců do jeho dozorčí rady a rozhodování o převodu vlastnického práva k majetku, s nímž takové zdravotnické zařízení hospodaří, nebo o jeho pronájmu, stanoví-li to zvláštní právní předpis,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plnění úkolů stanovených zvláštním právním předpisem,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vydávání </a:t>
            </a: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nařízení obce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není-li zřízena rada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rozhodování o </a:t>
            </a:r>
            <a:r>
              <a:rPr b="1" i="0" lang="en-US" sz="1700" u="sng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zrušení usnesení rady obce</a:t>
            </a: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jsou-li mu předložena podle </a:t>
            </a:r>
            <a:r>
              <a:rPr b="1" i="0" lang="en-US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§ 105 odst. 1 ZOZ</a:t>
            </a:r>
            <a:r>
              <a:rPr b="1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1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(pozastavení výkonu usnesení rady starostou) </a:t>
            </a:r>
            <a:endParaRPr b="1" i="0" sz="17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Zastupitelstvo obce si může podle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§ 84 odst. 4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vyhradit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 další rozhodovací pravomoci v samostatné působnosti obce mimo pravomoci vyhrazené radě obce podle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§ 102 odst. 2 ZOZ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18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35" name="Google Shape;13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36" name="Google Shape;136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Rozhodování zastupitelstva o majetkoprávních jednáních </a:t>
            </a:r>
            <a:endParaRPr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457200" y="1500187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Dle § 85 ZOZ, § 59 odst. 2 ZPZ, § 89 odst. 1 ZPZ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nabytí a převod nemovitých věcí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včetně vydání nemovitostí podle zvláštních předpisů; za nabytí nemovitého majetku se pak dle rozhodnutí Nejvyššího soudu ze dne 31. 8. 2010, sp. zn.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33 Cdo 1090/2008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považuje i rozhodnutí o smlouvě o dílo, jestliže provedení díla spočívá ve zhotovení nemovitosti,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převod bytů a nebytových prostorů z majetku obce,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poskytování věcných darů v hodnotě nad 20 000 Kč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peněžitých darů v hodnotě nad 20 000 Kč fyzické osobě nebo právnické osobě v jednom kalendářním roce,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poskytování dotací nad 50 000 Kč v jednotlivých případech občanským sdružením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humanitárním organizacím a jiným fyzickým nebo právnickým osobám působícím v oblasti mládeže, tělovýchovy a sportu, sociálních služeb, podpory rodin, požární ochrany, kultury, vzdělávání a vědy, zdravotnictví, protidrogových aktivit, prevence kriminality a ochrany životního prostředí,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uzavření smlouvy o sdružení a poskytování majetkových hodnot podle smlouvy o sdružení, jehož je obec účastníkem,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peněžité i nepeněžité vklady do právnických osob,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-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vzdání se práva a prominutí pohledávky vyšší než 20 000 Kč,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19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44" name="Google Shape;144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45" name="Google Shape;145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3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Rozhodování zastupitelstva o majetkoprávních jednáních 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zastavení movitých věcí nebo práv v hodnotě vyšší než 20 000 Kč,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dohody o splátkách s lhůtou splatnosti delší než 18 měsíců,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postoupení pohledávky vyšší než 20 000 Kč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uzavření smlouvy o přijetí a poskytnutí úvěru nebo půjčky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poskytnutí dotace, o převzetí dluhu, ručitelského závazku, o přistoupení k závazku a smlouvy o sdružení,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zastavení nemovitých věcí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vydání komunálních dluhopisů.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20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53" name="Google Shape;15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6257925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54" name="Google Shape;15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Pravomoci rady obce</a:t>
            </a:r>
            <a:endParaRPr/>
          </a:p>
        </p:txBody>
      </p:sp>
      <p:sp>
        <p:nvSpPr>
          <p:cNvPr id="160" name="Google Shape;160;p2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b="1" i="0" lang="en-US" sz="16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Rada obce – dle § 102 ZOZ, § 68 ZPZ, § 94 ZPZ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výkonný orgán obce v oblasti samostatné působnosti a ze své činnosti odpovídá zastupitelstvu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V obci, kde se rada nevolí, vykonává její pravomoc starosta až na výjimky stanovené v § 102 odst. 4 ZOZ. Radu tvoří starosta, místostarosta a další z řad členů zastupitelstva obce. Počet členů je lichý a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tvoří nejméně 5, nejvýše 11 členů, přičemž nesmí přesáhnout jednu třetinu zastupitelstva obce.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Radě obce je dle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102 ZOZ vyhrazeno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zabezpečovat hospodaření obce podle schváleného rozpočtu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provádět rozpočtová opatření v rozsahu stanoveném zastupitelstvem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plnit vůči právnickým osobám a organizačním složkám založeným nebo zřízeným zastupitelstvem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 výjimkou obecní policie,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úkoly zakladatele nebo zřizovatele podle zvláštních předpisů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nejsou-li vyhrazeny zastupitelstvu obce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§ 84 odst. 2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rozhodovat ve věcech obce jako jediného společníka obchodní společnosti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vydávat 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nařízení obce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projednávat a řešit návrhy, připomínky a podněty předložené jí členy zastupitelstva obce nebo komisemi rady obce,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stanovit rozdělení pravomocí v obecním úřadu, zřizovat a zrušovat odbory a oddělení obecního úřadu (</a:t>
            </a:r>
            <a:r>
              <a:rPr b="1" i="0" lang="en-US" sz="1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§ 109 odst. 2 ZOZ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návrh tajemníka obecního úřadu jmenovat a odvolávat vedoucí odborů obecního úřadu v souladu se zvláštním zákonem,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1" name="Google Shape;161;p21"/>
          <p:cNvCxnSpPr/>
          <p:nvPr/>
        </p:nvCxnSpPr>
        <p:spPr>
          <a:xfrm>
            <a:off x="539750" y="1268412"/>
            <a:ext cx="7777162" cy="0"/>
          </a:xfrm>
          <a:prstGeom prst="straightConnector1">
            <a:avLst/>
          </a:prstGeom>
          <a:noFill/>
          <a:ln cap="flat" cmpd="sng" w="22225">
            <a:solidFill>
              <a:srgbClr val="0070C0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62" name="Google Shape;162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59562" y="6096000"/>
            <a:ext cx="22240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oziveni.jpg" id="163" name="Google Shape;163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4312" y="6151562"/>
            <a:ext cx="1357312" cy="706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